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70" r:id="rId4"/>
    <p:sldId id="273" r:id="rId5"/>
    <p:sldId id="274" r:id="rId6"/>
    <p:sldId id="275" r:id="rId7"/>
    <p:sldId id="284" r:id="rId8"/>
    <p:sldId id="285" r:id="rId9"/>
    <p:sldId id="276" r:id="rId10"/>
    <p:sldId id="277" r:id="rId11"/>
    <p:sldId id="278" r:id="rId12"/>
    <p:sldId id="279" r:id="rId13"/>
    <p:sldId id="282" r:id="rId14"/>
    <p:sldId id="28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t>16.08.2016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595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t>16.08.2016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176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t>16.08.2016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020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t>16.08.2016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800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t>16.08.2016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973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t>16.08.2016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16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t>16.08.2016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887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t>16.08.2016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22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t>16.08.2016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91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t>16.08.2016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221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t>16.08.2016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87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F6926-7A65-496F-A427-FD81CAAAF681}" type="datetimeFigureOut">
              <a:rPr lang="ru-RU" smtClean="0"/>
              <a:t>16.08.2016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D25DC-AFF4-4205-99CB-0F32A1BFF2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661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014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О рассмотрении обращений коррупционной направленности от родителей обучающихся образовательных учреждений 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г. Нижнекамска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6" descr="sborkanew.png"/>
          <p:cNvPicPr>
            <a:picLocks noChangeAspect="1"/>
          </p:cNvPicPr>
          <p:nvPr/>
        </p:nvPicPr>
        <p:blipFill>
          <a:blip r:embed="rId2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7308850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47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5" name="Прямоугольник с двумя вырезанными противолежащими углами 9"/>
          <p:cNvSpPr/>
          <p:nvPr/>
        </p:nvSpPr>
        <p:spPr>
          <a:xfrm>
            <a:off x="701824" y="6405333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46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47864" y="390863"/>
            <a:ext cx="5616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C00000"/>
                </a:solidFill>
              </a:rPr>
              <a:t>МБДОУ «Детский сад комбинированного вида с группами для детей с нарушениями речи № 73» </a:t>
            </a:r>
          </a:p>
          <a:p>
            <a:pPr lvl="0" algn="ctr"/>
            <a:r>
              <a:rPr lang="ru-RU" sz="2400" b="1" dirty="0">
                <a:solidFill>
                  <a:srgbClr val="C00000"/>
                </a:solidFill>
              </a:rPr>
              <a:t>г. Нижнекамска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37961"/>
              </p:ext>
            </p:extLst>
          </p:nvPr>
        </p:nvGraphicFramePr>
        <p:xfrm>
          <a:off x="539552" y="2780928"/>
          <a:ext cx="7848871" cy="2142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121"/>
                <a:gridCol w="2207496"/>
                <a:gridCol w="2289254"/>
              </a:tblGrid>
              <a:tr h="1392835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Внебюджет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Поступило в 2016 году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316 936,69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277 425,56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9988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Текущий ремонт здания, сооружений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117 262,50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" name="Picture 3" descr="C:\Users\Урмеева АС\Pictures\42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0863"/>
            <a:ext cx="26162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865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91880" y="390863"/>
            <a:ext cx="53285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МАДОУ «Детский сад общеразвивающего вида № 80» </a:t>
            </a: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г. Нижнекамска</a:t>
            </a:r>
          </a:p>
          <a:p>
            <a:pPr lvl="0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Открыт в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1990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году</a:t>
            </a:r>
          </a:p>
          <a:p>
            <a:pPr lvl="0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13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групп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,325 воспитанников, </a:t>
            </a:r>
          </a:p>
          <a:p>
            <a:pPr lvl="0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28 педагогов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012634"/>
              </p:ext>
            </p:extLst>
          </p:nvPr>
        </p:nvGraphicFramePr>
        <p:xfrm>
          <a:off x="539553" y="3068519"/>
          <a:ext cx="7632847" cy="3364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9861"/>
                <a:gridCol w="2146739"/>
                <a:gridCol w="2226247"/>
              </a:tblGrid>
              <a:tr h="1089644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Выделено на 2016 год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31 322 449,14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15 223 933,27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2994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Муниципальная программа (закупка материалов для образ.</a:t>
                      </a:r>
                      <a:r>
                        <a:rPr lang="ru-RU" sz="18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процесса) (руб.)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4 900,00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04148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 в чистоте помещений, дворов и др.)</a:t>
                      </a:r>
                    </a:p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</a:t>
                      </a:r>
                      <a:r>
                        <a:rPr lang="ru-RU" sz="18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коммунал</a:t>
                      </a:r>
                      <a:r>
                        <a:rPr lang="ru-RU" sz="18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 систем</a:t>
                      </a:r>
                      <a:endParaRPr lang="ru-RU" sz="1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Канцтовары, </a:t>
                      </a:r>
                      <a:r>
                        <a:rPr lang="ru-RU" sz="18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хозтовары</a:t>
                      </a:r>
                      <a:endParaRPr lang="ru-RU" sz="1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95 839,08</a:t>
                      </a:r>
                      <a:endParaRPr lang="ru-RU" sz="2400" b="1" kern="120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34 700,00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34 000,00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36 925,52</a:t>
                      </a:r>
                    </a:p>
                    <a:p>
                      <a:pPr marL="457200" indent="-365125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26 300,00</a:t>
                      </a:r>
                    </a:p>
                    <a:p>
                      <a:pPr marL="457200" indent="-365125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074" name="Picture 2" descr="C:\Users\Урмеева АС\Pictures\42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26162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83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47864" y="390863"/>
            <a:ext cx="56166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C00000"/>
                </a:solidFill>
              </a:rPr>
              <a:t>МБДОУ «Детский сад </a:t>
            </a:r>
            <a:r>
              <a:rPr lang="ru-RU" sz="2400" b="1" dirty="0" smtClean="0">
                <a:solidFill>
                  <a:srgbClr val="C00000"/>
                </a:solidFill>
              </a:rPr>
              <a:t>общеразвивающего </a:t>
            </a:r>
            <a:r>
              <a:rPr lang="ru-RU" sz="2400" b="1" dirty="0">
                <a:solidFill>
                  <a:srgbClr val="C00000"/>
                </a:solidFill>
              </a:rPr>
              <a:t>вида </a:t>
            </a:r>
            <a:r>
              <a:rPr lang="ru-RU" sz="2400" b="1" dirty="0" smtClean="0">
                <a:solidFill>
                  <a:srgbClr val="C00000"/>
                </a:solidFill>
              </a:rPr>
              <a:t>№ 80» </a:t>
            </a:r>
            <a:endParaRPr lang="ru-RU" sz="2400" b="1" dirty="0">
              <a:solidFill>
                <a:srgbClr val="C00000"/>
              </a:solidFill>
            </a:endParaRPr>
          </a:p>
          <a:p>
            <a:pPr lvl="0" algn="ctr"/>
            <a:r>
              <a:rPr lang="ru-RU" sz="2400" b="1" dirty="0">
                <a:solidFill>
                  <a:srgbClr val="C00000"/>
                </a:solidFill>
              </a:rPr>
              <a:t>г. Нижнекамска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328493"/>
              </p:ext>
            </p:extLst>
          </p:nvPr>
        </p:nvGraphicFramePr>
        <p:xfrm>
          <a:off x="539552" y="2492896"/>
          <a:ext cx="7848871" cy="38164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121"/>
                <a:gridCol w="2207496"/>
                <a:gridCol w="2289254"/>
              </a:tblGrid>
              <a:tr h="1409883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Внебюджет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Поступило в 2016 году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1 773 721,55 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1 213 636,94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03270">
                <a:tc>
                  <a:txBody>
                    <a:bodyPr/>
                    <a:lstStyle/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Ремонт, </a:t>
                      </a:r>
                    </a:p>
                    <a:p>
                      <a:pPr algn="l"/>
                      <a:r>
                        <a:rPr lang="ru-RU" sz="2400" b="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хозтовары</a:t>
                      </a:r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канцтовары</a:t>
                      </a:r>
                      <a:endParaRPr lang="ru-RU" sz="24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03270">
                <a:tc>
                  <a:txBody>
                    <a:bodyPr/>
                    <a:lstStyle/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Игрушки</a:t>
                      </a:r>
                    </a:p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Оснащение образ. процесса</a:t>
                      </a:r>
                      <a:endParaRPr lang="ru-RU" sz="24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Picture 2" descr="C:\Users\Урмеева АС\Pictures\42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26162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532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4949" y="188640"/>
            <a:ext cx="717414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Финансирование и расходование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бюджетных средств дошкольными ОУ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Нижнекамского района РТ: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5671316"/>
              </p:ext>
            </p:extLst>
          </p:nvPr>
        </p:nvGraphicFramePr>
        <p:xfrm>
          <a:off x="827584" y="2060846"/>
          <a:ext cx="7488832" cy="3960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3724"/>
                <a:gridCol w="2765108"/>
              </a:tblGrid>
              <a:tr h="5211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Всего ДОУ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95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7999">
                <a:tc>
                  <a:txBody>
                    <a:bodyPr/>
                    <a:lstStyle/>
                    <a:p>
                      <a:pPr algn="ctr"/>
                      <a:r>
                        <a:rPr lang="ru-RU" sz="2400" b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Бюджетные</a:t>
                      </a:r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ассигнования на 2016 год (руб.)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2 032 875 820,49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799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 1 полугодии 2016 года израсходовано (руб.), из них на: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1 021 833 695,21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11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ремонт помещений 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3 087 672,03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11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канцтовары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234 996,31 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11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на прочие работы, услуги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1 459 492,71 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802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7555" y="332656"/>
            <a:ext cx="780893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Финансирование и расходование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внебюджетных средств дошкольными ОУ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Нижнекамского района РТ: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337934"/>
              </p:ext>
            </p:extLst>
          </p:nvPr>
        </p:nvGraphicFramePr>
        <p:xfrm>
          <a:off x="827605" y="2636912"/>
          <a:ext cx="7488832" cy="23971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3724"/>
                <a:gridCol w="2765108"/>
              </a:tblGrid>
              <a:tr h="5211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Всего ДОУ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95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7999"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Поступление </a:t>
                      </a:r>
                      <a:r>
                        <a:rPr lang="ru-RU" sz="2400" b="1" u="sng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внебюджетных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средств в 1 полугодии 2016 г.(руб.)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29 375 970,55 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799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 1 полугодии 2016 года израсходовано (руб.):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23 030 979,82 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501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Рассмотрены обращения по учреждениям: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pPr algn="ctr"/>
            <a:endParaRPr lang="ru-RU" sz="3200" b="1" dirty="0" smtClean="0">
              <a:solidFill>
                <a:srgbClr val="C00000"/>
              </a:solidFill>
            </a:endParaRPr>
          </a:p>
          <a:p>
            <a:pPr algn="ctr"/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438684"/>
              </p:ext>
            </p:extLst>
          </p:nvPr>
        </p:nvGraphicFramePr>
        <p:xfrm>
          <a:off x="1043608" y="1196753"/>
          <a:ext cx="7416824" cy="5455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5040560"/>
              </a:tblGrid>
              <a:tr h="80734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Наименование ОУ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Тема обращения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10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ДОУ № 9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Сбор денег покупку новой мебели в группы – 3 000 руб.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104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ДОУ № 53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Сбор денег на ремонт спальни группы и покупку новой мебели – 500 руб.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7835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ДОУ № 73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Сбор денег на веранду, канцтовары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104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ДОУ № 80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Оплата дополнительных платных услуг – 900 руб.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4373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ДОУ № 94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Сбор денег на покупку и установку скамеек</a:t>
                      </a:r>
                      <a:r>
                        <a:rPr lang="ru-RU" sz="24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на веранды(1 000 руб.), рабочие тетради (200 руб.)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366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рмеева АС\Pictures\42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16" y="733346"/>
            <a:ext cx="26162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23928" y="390863"/>
            <a:ext cx="46085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МБДОУ «Детский сад общеразвивающего вида № 9» </a:t>
            </a: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г. Нижнекамска</a:t>
            </a:r>
          </a:p>
          <a:p>
            <a:pPr lvl="0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Открыт в 1968 году</a:t>
            </a:r>
          </a:p>
          <a:p>
            <a:pPr lvl="0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8 групп </a:t>
            </a:r>
          </a:p>
          <a:p>
            <a:pPr lvl="0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196 воспитанников</a:t>
            </a:r>
          </a:p>
          <a:p>
            <a:pPr lvl="0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19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педагогов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8214622"/>
              </p:ext>
            </p:extLst>
          </p:nvPr>
        </p:nvGraphicFramePr>
        <p:xfrm>
          <a:off x="539553" y="3068519"/>
          <a:ext cx="7632847" cy="3207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9861"/>
                <a:gridCol w="2146739"/>
                <a:gridCol w="2226247"/>
              </a:tblGrid>
              <a:tr h="1089644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Выделено на 2016 год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19 473 980,71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9 526 834,48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2994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Муниципальная программа (закупка материалов для образ.</a:t>
                      </a:r>
                      <a:r>
                        <a:rPr lang="ru-RU" sz="18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процесса) (руб.)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4 900,00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 </a:t>
                      </a: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890,9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04148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Развитие ДОУ (содержание в чистоте помещений, дворов и др.)</a:t>
                      </a:r>
                      <a:endParaRPr lang="ru-RU" sz="18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37 934,66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17 367,27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597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рмеева АС\Pictures\42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16" y="733346"/>
            <a:ext cx="26162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23928" y="390863"/>
            <a:ext cx="4608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МБДОУ «Детский сад общеразвивающего вида № 9» </a:t>
            </a: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г. Нижнекамска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606225"/>
              </p:ext>
            </p:extLst>
          </p:nvPr>
        </p:nvGraphicFramePr>
        <p:xfrm>
          <a:off x="539553" y="2564903"/>
          <a:ext cx="7632847" cy="3436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9861"/>
                <a:gridCol w="2146739"/>
                <a:gridCol w="2226247"/>
              </a:tblGrid>
              <a:tr h="1392835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Внебюджет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Поступило в 2016 году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106 393,24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56 447,32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9988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Расходы на тех. обслуживание и ремонт оборудования</a:t>
                      </a:r>
                      <a:r>
                        <a:rPr lang="ru-RU" sz="18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(руб.)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4 000,00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3741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Закупка частей к оборудованию</a:t>
                      </a:r>
                    </a:p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Канцтовары, </a:t>
                      </a:r>
                      <a:r>
                        <a:rPr lang="ru-RU" sz="18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хозтовары</a:t>
                      </a:r>
                      <a:endParaRPr lang="ru-RU" sz="18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3 130,00</a:t>
                      </a:r>
                    </a:p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2 769,98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7154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10711" y="260648"/>
            <a:ext cx="7632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МБДОУ «Детский сад общеразвивающего вида № 53» </a:t>
            </a: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г. Нижнекамска</a:t>
            </a:r>
          </a:p>
          <a:p>
            <a:pPr lvl="0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Открыт в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1984 году, 12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групп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, 270 воспитанников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  <a:p>
            <a:pPr lvl="0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19 педагогов</a:t>
            </a:r>
            <a:endParaRPr lang="ru-RU" sz="2400" b="1" dirty="0">
              <a:solidFill>
                <a:srgbClr val="C00000"/>
              </a:solidFill>
            </a:endParaRPr>
          </a:p>
          <a:p>
            <a:pPr lvl="0" algn="ctr"/>
            <a:endParaRPr lang="ru-RU" sz="2400" b="1" dirty="0" smtClean="0">
              <a:solidFill>
                <a:srgbClr val="C0000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86572"/>
              </p:ext>
            </p:extLst>
          </p:nvPr>
        </p:nvGraphicFramePr>
        <p:xfrm>
          <a:off x="539553" y="2060850"/>
          <a:ext cx="8352927" cy="3960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1258"/>
                <a:gridCol w="2187413"/>
                <a:gridCol w="2304256"/>
              </a:tblGrid>
              <a:tr h="1300428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Выделено на 2016 году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26 627 932,12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13 057 850,13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01521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Муниципальная программа (закупка материалов для образ.</a:t>
                      </a:r>
                      <a:r>
                        <a:rPr lang="ru-RU" sz="18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процесса) (руб.)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4 900,00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58489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 помещений</a:t>
                      </a:r>
                    </a:p>
                    <a:p>
                      <a:pPr algn="l"/>
                      <a:endParaRPr lang="ru-RU" sz="1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ru-RU" sz="18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Коммунал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 и инженерные системы</a:t>
                      </a:r>
                    </a:p>
                    <a:p>
                      <a:pPr algn="l"/>
                      <a:endParaRPr lang="ru-RU" sz="2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ru-RU" sz="18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Тех.обслуживание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8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ремонт оборудования</a:t>
                      </a:r>
                      <a:endParaRPr lang="ru-RU" sz="18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65 874,57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22 515,00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22 309,23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30 594,85</a:t>
                      </a:r>
                    </a:p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18 000,00</a:t>
                      </a:r>
                    </a:p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22 309,23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0127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99592" y="390863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МБДОУ «Детский сад общеразвивающего вида № 53» </a:t>
            </a: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г. Нижнекамска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888879"/>
              </p:ext>
            </p:extLst>
          </p:nvPr>
        </p:nvGraphicFramePr>
        <p:xfrm>
          <a:off x="539553" y="1556791"/>
          <a:ext cx="8352927" cy="4212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1258"/>
                <a:gridCol w="2187413"/>
                <a:gridCol w="2304256"/>
              </a:tblGrid>
              <a:tr h="1350301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Внебюджет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Поступило в 2016 году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349 786,16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241 421,17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50301">
                <a:tc>
                  <a:txBody>
                    <a:bodyPr/>
                    <a:lstStyle/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Ремонт, </a:t>
                      </a:r>
                    </a:p>
                    <a:p>
                      <a:pPr algn="l"/>
                      <a:r>
                        <a:rPr lang="ru-RU" sz="2400" b="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хозтовары</a:t>
                      </a:r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канцтовары</a:t>
                      </a:r>
                      <a:endParaRPr lang="ru-RU" sz="24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11732">
                <a:tc>
                  <a:txBody>
                    <a:bodyPr/>
                    <a:lstStyle/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Игрушки</a:t>
                      </a:r>
                    </a:p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Оснащение образ. процесса</a:t>
                      </a:r>
                      <a:endParaRPr lang="ru-RU" sz="24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0145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91880" y="390863"/>
            <a:ext cx="53285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МБДОУ «Детский сад № 94 «</a:t>
            </a:r>
            <a:r>
              <a:rPr lang="ru-RU" sz="2400" b="1" dirty="0" err="1" smtClean="0">
                <a:solidFill>
                  <a:srgbClr val="C00000"/>
                </a:solidFill>
              </a:rPr>
              <a:t>Соенеч</a:t>
            </a:r>
            <a:r>
              <a:rPr lang="ru-RU" sz="2400" b="1" dirty="0" smtClean="0">
                <a:solidFill>
                  <a:srgbClr val="C00000"/>
                </a:solidFill>
              </a:rPr>
              <a:t>» </a:t>
            </a: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г. Нижнекамска</a:t>
            </a:r>
          </a:p>
          <a:p>
            <a:pPr lvl="0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Открыт в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2015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году</a:t>
            </a:r>
          </a:p>
          <a:p>
            <a:pPr lvl="0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14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групп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,299 воспитанников, </a:t>
            </a:r>
          </a:p>
          <a:p>
            <a:pPr lvl="0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30 педагогов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1277899"/>
              </p:ext>
            </p:extLst>
          </p:nvPr>
        </p:nvGraphicFramePr>
        <p:xfrm>
          <a:off x="539553" y="3068519"/>
          <a:ext cx="7632847" cy="3119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9861"/>
                <a:gridCol w="2146739"/>
                <a:gridCol w="2226247"/>
              </a:tblGrid>
              <a:tr h="1094394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Выделено на 2016 год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33 842 009,65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13 537 685,84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18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 в чистоте помещений, дворов и др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65 254,23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23 488,19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16533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Покупка</a:t>
                      </a:r>
                      <a:r>
                        <a:rPr lang="ru-RU" sz="18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оборудования, мебели, техники, инвентаря и т.д.</a:t>
                      </a:r>
                      <a:endParaRPr lang="ru-RU" sz="1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317 245,00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317 245,00</a:t>
                      </a:r>
                    </a:p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098" name="Picture 2" descr="C:\Users\Урмеева АС\Pictures\66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15809"/>
            <a:ext cx="26162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45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47864" y="390863"/>
            <a:ext cx="56166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C00000"/>
                </a:solidFill>
              </a:rPr>
              <a:t>МБДОУ «Детский сад </a:t>
            </a:r>
            <a:r>
              <a:rPr lang="ru-RU" sz="2400" b="1" dirty="0" smtClean="0">
                <a:solidFill>
                  <a:srgbClr val="C00000"/>
                </a:solidFill>
              </a:rPr>
              <a:t>№ 94» </a:t>
            </a:r>
            <a:endParaRPr lang="ru-RU" sz="2400" b="1" dirty="0">
              <a:solidFill>
                <a:srgbClr val="C00000"/>
              </a:solidFill>
            </a:endParaRPr>
          </a:p>
          <a:p>
            <a:pPr lvl="0" algn="ctr"/>
            <a:r>
              <a:rPr lang="ru-RU" sz="2400" b="1" dirty="0">
                <a:solidFill>
                  <a:srgbClr val="C00000"/>
                </a:solidFill>
              </a:rPr>
              <a:t>г. Нижнекамска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529600"/>
              </p:ext>
            </p:extLst>
          </p:nvPr>
        </p:nvGraphicFramePr>
        <p:xfrm>
          <a:off x="539553" y="2276873"/>
          <a:ext cx="7848871" cy="38164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121"/>
                <a:gridCol w="2207496"/>
                <a:gridCol w="2289254"/>
              </a:tblGrid>
              <a:tr h="1409883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Внебюджет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Поступило в 2016 году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131 914,56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03270">
                <a:tc>
                  <a:txBody>
                    <a:bodyPr/>
                    <a:lstStyle/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Ремонт, </a:t>
                      </a:r>
                    </a:p>
                    <a:p>
                      <a:pPr algn="l"/>
                      <a:r>
                        <a:rPr lang="ru-RU" sz="2400" b="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хозтовары</a:t>
                      </a:r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канцтовары</a:t>
                      </a:r>
                      <a:endParaRPr lang="ru-RU" sz="24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03270">
                <a:tc>
                  <a:txBody>
                    <a:bodyPr/>
                    <a:lstStyle/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Игрушки</a:t>
                      </a:r>
                    </a:p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Оснащение образ. процесса</a:t>
                      </a:r>
                      <a:endParaRPr lang="ru-RU" sz="24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" name="Picture 2" descr="C:\Users\Урмеева АС\Pictures\66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15809"/>
            <a:ext cx="26162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95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91880" y="390863"/>
            <a:ext cx="53285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МБДОУ «Детский сад комбинированного вида с группами для детей с нарушениями речи № 73» </a:t>
            </a: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г. Нижнекамска</a:t>
            </a:r>
          </a:p>
          <a:p>
            <a:pPr lvl="0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Открыт в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1989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году</a:t>
            </a:r>
          </a:p>
          <a:p>
            <a:pPr lvl="0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13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групп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,221 воспитанников, </a:t>
            </a:r>
          </a:p>
          <a:p>
            <a:pPr lvl="0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40 педагогов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330710"/>
              </p:ext>
            </p:extLst>
          </p:nvPr>
        </p:nvGraphicFramePr>
        <p:xfrm>
          <a:off x="539553" y="3068519"/>
          <a:ext cx="7632847" cy="3364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9861"/>
                <a:gridCol w="2146739"/>
                <a:gridCol w="2226247"/>
              </a:tblGrid>
              <a:tr h="1089644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Выделено на 2016 год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32 3221 158,03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r>
                        <a:rPr lang="ru-RU" sz="24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420 104,55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2994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Муниципальная программа (закупка материалов для образ.</a:t>
                      </a:r>
                      <a:r>
                        <a:rPr lang="ru-RU" sz="18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процесса) (руб.)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4 900,00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04148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 в чистоте помещений, дворов и др.)</a:t>
                      </a:r>
                    </a:p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Канцтовары, </a:t>
                      </a:r>
                      <a:r>
                        <a:rPr lang="ru-RU" sz="18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хозтовары</a:t>
                      </a:r>
                      <a:endParaRPr lang="ru-RU" sz="1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Оборудование, мебель и т.д.</a:t>
                      </a:r>
                      <a:endParaRPr lang="ru-RU" sz="18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58</a:t>
                      </a:r>
                      <a:r>
                        <a:rPr lang="ru-RU" sz="24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615,24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20 000,00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7 800,00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17 682,92</a:t>
                      </a:r>
                    </a:p>
                    <a:p>
                      <a:pPr marL="457200" indent="-365125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pPr marL="457200" indent="-365125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5 280,00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051" name="Picture 3" descr="C:\Users\Урмеева АС\Pictures\42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0863"/>
            <a:ext cx="26162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63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812</Words>
  <Application>Microsoft Office PowerPoint</Application>
  <PresentationFormat>Экран (4:3)</PresentationFormat>
  <Paragraphs>222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О рассмотрении обращений коррупционной направленности от родителей обучающихся образовательных учреждений  г. Нижнекамска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результатах плановых  выездных проверок в мае 2014года</dc:title>
  <dc:creator>Alsu</dc:creator>
  <cp:lastModifiedBy>User</cp:lastModifiedBy>
  <cp:revision>25</cp:revision>
  <dcterms:created xsi:type="dcterms:W3CDTF">2014-06-03T13:25:30Z</dcterms:created>
  <dcterms:modified xsi:type="dcterms:W3CDTF">2016-08-16T10:33:16Z</dcterms:modified>
</cp:coreProperties>
</file>